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7" r:id="rId4"/>
  </p:sldMasterIdLst>
  <p:sldIdLst>
    <p:sldId id="349" r:id="rId5"/>
    <p:sldId id="269" r:id="rId6"/>
    <p:sldId id="350" r:id="rId7"/>
    <p:sldId id="354" r:id="rId8"/>
    <p:sldId id="351" r:id="rId9"/>
    <p:sldId id="352" r:id="rId10"/>
    <p:sldId id="35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EC5FC9-F7D0-0141-850B-7623CA81A77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8F839E6-7F1F-6E4D-B83C-F5DA99E98229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ACA50E-A3A8-9D41-B30C-03B00FB2DEF0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92073B-F20B-034A-BC3A-9B993F0DD0BA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091F50-D240-B145-B0B1-DAEDDFDE34AD}"/>
              </a:ext>
            </a:extLst>
          </p:cNvPr>
          <p:cNvSpPr/>
          <p:nvPr userDrawn="1"/>
        </p:nvSpPr>
        <p:spPr>
          <a:xfrm>
            <a:off x="0" y="-1994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A2141DD-8D8D-FA43-BD4F-2CFC93C87782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1A62821-5E0F-DE41-B5C2-17A3A7277F4E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311AE14-D8F0-1D4C-9D8D-60383658279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F2BE645-D4F2-304C-9AFA-473D8F888A85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3640330-30A6-6948-87A7-9DE6D41794F5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DFB6548-D83C-1D4E-AE87-2E8F1D3D0FA7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97C7400-7EDC-8845-AB5A-80FB8175C1E2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BC941C44-9B96-0040-8C71-D8364EB577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014993B-5057-2A4C-9CA0-383DC5504020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3B110E8-1FE2-BC47-A5AE-4C698B688B65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7DACF2F-5D4D-434D-8786-E4DF0385E6F6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E816CC-CBCA-7946-B9E5-E9649EF369BE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950F4E3-11A9-2549-A00D-601AEF6E49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3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1B5A175-E633-E74F-AE3B-DF58F989F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6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261D2778-BA56-D247-9B2C-28D010C9D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2DAF6EFF-134E-BA40-8B51-917FDE13C0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88BF917-678C-1249-95B9-7FD2AC7B2231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BAFF17AE-3EA2-2D47-BCDD-E5587B127062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2D7EDB7-7C02-0245-8A1F-553F094A442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CF5D165-4F6F-2447-8B9E-8B0D94808ED3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46C35C7-7133-4C43-BBF7-575440F7BAD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33DD7BE-C379-5C42-9FB0-EF72161049F4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43DFC41-C6DE-7942-9358-E23A1EE8759D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2ABB593-7229-9548-8BCC-C947B1BF8D93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86D2413-D60D-484E-ACAB-31891AFDA133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86090E0F-345E-3D4B-8886-95D8A4A77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5868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873" y="758952"/>
            <a:ext cx="7356255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90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873" y="4663440"/>
            <a:ext cx="7356255" cy="1143000"/>
          </a:xfrm>
        </p:spPr>
        <p:txBody>
          <a:bodyPr lIns="91440" rIns="9144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158240" y="4485132"/>
            <a:ext cx="9875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675A452-E352-BE40-9E44-7C0E90F4DBC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2E00246-7C7C-8E48-B95E-02BE89F197F5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F1652A-A323-BC48-9A00-7ECF1C4E1DA4}"/>
              </a:ext>
            </a:extLst>
          </p:cNvPr>
          <p:cNvSpPr/>
          <p:nvPr userDrawn="1"/>
        </p:nvSpPr>
        <p:spPr>
          <a:xfrm>
            <a:off x="11634902" y="2565781"/>
            <a:ext cx="283407" cy="283407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33BC29-8FD1-CB45-8FF6-0C7CC3CB423D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C67EB1F-C984-B840-BD1F-FD174D01A3AF}"/>
              </a:ext>
            </a:extLst>
          </p:cNvPr>
          <p:cNvSpPr/>
          <p:nvPr userDrawn="1"/>
        </p:nvSpPr>
        <p:spPr>
          <a:xfrm>
            <a:off x="6135" y="0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D75F8B1-A294-E349-BD08-B06B2954212A}"/>
              </a:ext>
            </a:extLst>
          </p:cNvPr>
          <p:cNvGrpSpPr/>
          <p:nvPr userDrawn="1"/>
        </p:nvGrpSpPr>
        <p:grpSpPr>
          <a:xfrm>
            <a:off x="495300" y="0"/>
            <a:ext cx="11201400" cy="6880860"/>
            <a:chOff x="495300" y="0"/>
            <a:chExt cx="11201400" cy="6880860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942EFAD-842E-9C46-9853-C0F135D24007}"/>
                </a:ext>
              </a:extLst>
            </p:cNvPr>
            <p:cNvSpPr/>
            <p:nvPr userDrawn="1"/>
          </p:nvSpPr>
          <p:spPr>
            <a:xfrm>
              <a:off x="495300" y="0"/>
              <a:ext cx="1337265" cy="6880860"/>
            </a:xfrm>
            <a:custGeom>
              <a:avLst/>
              <a:gdLst>
                <a:gd name="connsiteX0" fmla="*/ 1173967 w 1337265"/>
                <a:gd name="connsiteY0" fmla="*/ 0 h 6880860"/>
                <a:gd name="connsiteX1" fmla="*/ 1319300 w 1337265"/>
                <a:gd name="connsiteY1" fmla="*/ 0 h 6880860"/>
                <a:gd name="connsiteX2" fmla="*/ 1204253 w 1337265"/>
                <a:gd name="connsiteY2" fmla="*/ 146399 h 6880860"/>
                <a:gd name="connsiteX3" fmla="*/ 114300 w 1337265"/>
                <a:gd name="connsiteY3" fmla="*/ 3429000 h 6880860"/>
                <a:gd name="connsiteX4" fmla="*/ 1204253 w 1337265"/>
                <a:gd name="connsiteY4" fmla="*/ 6711601 h 6880860"/>
                <a:gd name="connsiteX5" fmla="*/ 1337265 w 1337265"/>
                <a:gd name="connsiteY5" fmla="*/ 6880860 h 6880860"/>
                <a:gd name="connsiteX6" fmla="*/ 1191931 w 1337265"/>
                <a:gd name="connsiteY6" fmla="*/ 6880860 h 6880860"/>
                <a:gd name="connsiteX7" fmla="*/ 1112661 w 1337265"/>
                <a:gd name="connsiteY7" fmla="*/ 6779988 h 6880860"/>
                <a:gd name="connsiteX8" fmla="*/ 0 w 1337265"/>
                <a:gd name="connsiteY8" fmla="*/ 3429000 h 6880860"/>
                <a:gd name="connsiteX9" fmla="*/ 1112661 w 1337265"/>
                <a:gd name="connsiteY9" fmla="*/ 78012 h 6880860"/>
                <a:gd name="connsiteX10" fmla="*/ 1173967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173967" y="0"/>
                  </a:moveTo>
                  <a:lnTo>
                    <a:pt x="1319300" y="0"/>
                  </a:lnTo>
                  <a:lnTo>
                    <a:pt x="1204253" y="146399"/>
                  </a:lnTo>
                  <a:cubicBezTo>
                    <a:pt x="519693" y="1061765"/>
                    <a:pt x="114300" y="2198040"/>
                    <a:pt x="114300" y="3429000"/>
                  </a:cubicBezTo>
                  <a:cubicBezTo>
                    <a:pt x="114300" y="4659960"/>
                    <a:pt x="519693" y="5796235"/>
                    <a:pt x="1204253" y="6711601"/>
                  </a:cubicBezTo>
                  <a:lnTo>
                    <a:pt x="1337265" y="6880860"/>
                  </a:lnTo>
                  <a:lnTo>
                    <a:pt x="1191931" y="6880860"/>
                  </a:lnTo>
                  <a:lnTo>
                    <a:pt x="1112661" y="6779988"/>
                  </a:lnTo>
                  <a:cubicBezTo>
                    <a:pt x="413839" y="5845552"/>
                    <a:pt x="0" y="4685605"/>
                    <a:pt x="0" y="3429000"/>
                  </a:cubicBezTo>
                  <a:cubicBezTo>
                    <a:pt x="0" y="2172395"/>
                    <a:pt x="413839" y="1012448"/>
                    <a:pt x="1112661" y="78012"/>
                  </a:cubicBezTo>
                  <a:lnTo>
                    <a:pt x="117396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E0B7AF7-52C0-EB45-93DE-79DFF44F5AAE}"/>
                </a:ext>
              </a:extLst>
            </p:cNvPr>
            <p:cNvSpPr/>
            <p:nvPr userDrawn="1"/>
          </p:nvSpPr>
          <p:spPr>
            <a:xfrm>
              <a:off x="10359435" y="0"/>
              <a:ext cx="1337265" cy="6880860"/>
            </a:xfrm>
            <a:custGeom>
              <a:avLst/>
              <a:gdLst>
                <a:gd name="connsiteX0" fmla="*/ 17965 w 1337265"/>
                <a:gd name="connsiteY0" fmla="*/ 0 h 6880860"/>
                <a:gd name="connsiteX1" fmla="*/ 163299 w 1337265"/>
                <a:gd name="connsiteY1" fmla="*/ 0 h 6880860"/>
                <a:gd name="connsiteX2" fmla="*/ 224604 w 1337265"/>
                <a:gd name="connsiteY2" fmla="*/ 78012 h 6880860"/>
                <a:gd name="connsiteX3" fmla="*/ 1337265 w 1337265"/>
                <a:gd name="connsiteY3" fmla="*/ 3429000 h 6880860"/>
                <a:gd name="connsiteX4" fmla="*/ 224604 w 1337265"/>
                <a:gd name="connsiteY4" fmla="*/ 6779988 h 6880860"/>
                <a:gd name="connsiteX5" fmla="*/ 145334 w 1337265"/>
                <a:gd name="connsiteY5" fmla="*/ 6880860 h 6880860"/>
                <a:gd name="connsiteX6" fmla="*/ 0 w 1337265"/>
                <a:gd name="connsiteY6" fmla="*/ 6880860 h 6880860"/>
                <a:gd name="connsiteX7" fmla="*/ 133012 w 1337265"/>
                <a:gd name="connsiteY7" fmla="*/ 6711601 h 6880860"/>
                <a:gd name="connsiteX8" fmla="*/ 1222965 w 1337265"/>
                <a:gd name="connsiteY8" fmla="*/ 3429000 h 6880860"/>
                <a:gd name="connsiteX9" fmla="*/ 133012 w 1337265"/>
                <a:gd name="connsiteY9" fmla="*/ 146399 h 6880860"/>
                <a:gd name="connsiteX10" fmla="*/ 17965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7965" y="0"/>
                  </a:moveTo>
                  <a:lnTo>
                    <a:pt x="163299" y="0"/>
                  </a:lnTo>
                  <a:lnTo>
                    <a:pt x="224604" y="78012"/>
                  </a:lnTo>
                  <a:cubicBezTo>
                    <a:pt x="923426" y="1012448"/>
                    <a:pt x="1337265" y="2172395"/>
                    <a:pt x="1337265" y="3429000"/>
                  </a:cubicBezTo>
                  <a:cubicBezTo>
                    <a:pt x="1337265" y="4685605"/>
                    <a:pt x="923426" y="5845552"/>
                    <a:pt x="224604" y="6779988"/>
                  </a:cubicBezTo>
                  <a:lnTo>
                    <a:pt x="145334" y="6880860"/>
                  </a:lnTo>
                  <a:lnTo>
                    <a:pt x="0" y="6880860"/>
                  </a:lnTo>
                  <a:lnTo>
                    <a:pt x="133012" y="6711601"/>
                  </a:lnTo>
                  <a:cubicBezTo>
                    <a:pt x="817572" y="5796235"/>
                    <a:pt x="1222965" y="4659960"/>
                    <a:pt x="1222965" y="3429000"/>
                  </a:cubicBezTo>
                  <a:cubicBezTo>
                    <a:pt x="1222965" y="2198040"/>
                    <a:pt x="817572" y="1061765"/>
                    <a:pt x="133012" y="146399"/>
                  </a:cubicBezTo>
                  <a:lnTo>
                    <a:pt x="1796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6E6D77-4CA3-764C-99E1-7D2CFE6B929E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D155117-8A2A-414B-9598-C2919DF747DC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3838F88-99DE-9246-A83B-9C7DB6AE99EF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031FBA2-FD0D-7346-8941-4861923E15CF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22D5D5E-3339-5D47-9E1C-8897082672DB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3BE7267-458F-A141-8480-10E9FB55367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71A438B-57BE-F445-AFBB-BBB2270E9BB4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040C74AA-3663-2A49-AA62-C9207F22BF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70AAE0-F405-8C4D-B2F2-BC73ABD2560F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C72AC8A-19AA-5641-88DA-414732A1A643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0FF4153-FE4A-204C-B4B4-F331F8058F73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0910027-B57E-5C4C-B196-C2CF16EB6B83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896C11-7092-DD43-9676-23A81081B75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9FB8D4-533A-0C44-89B5-487470B0B82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642B0AB-C322-C14B-B2A1-E9F144473219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7ABE4C7-7926-3949-9205-07E33FB2D2CE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1B43F26-6C7C-4D43-9D1C-A0F792F54874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53D175F-F9D4-DD4E-81B9-495A2E867249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52D03A0-BBCF-2042-832A-8082F1377835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E2831508-70C2-2F43-998D-55CE4837B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232ACE3-4E65-6243-9416-19BFA39FD92C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A372105-F1CB-9149-A4B9-C151B3CCB9B4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AE2DDF3-5C18-5644-8994-8CD902656DE8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83F4E3-E6C1-BB40-90E6-290C140F9A07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B23D2B0-E152-D14D-8154-8DD47BD10DF3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A3BEDF6-5ABA-3B42-99BB-4438813B1A4B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9CF8BE7-F2AC-AB4C-900F-F64D55111EFC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F4254B-D281-684E-BD0B-63AEC0AC197C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5751389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384D173E-9054-4C40-98EA-A6EAC4D851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1641" y="0"/>
            <a:ext cx="4270360" cy="6858001"/>
          </a:xfrm>
          <a:custGeom>
            <a:avLst/>
            <a:gdLst>
              <a:gd name="connsiteX0" fmla="*/ 1904091 w 4305219"/>
              <a:gd name="connsiteY0" fmla="*/ 0 h 6913983"/>
              <a:gd name="connsiteX1" fmla="*/ 4305219 w 4305219"/>
              <a:gd name="connsiteY1" fmla="*/ 0 h 6913983"/>
              <a:gd name="connsiteX2" fmla="*/ 4305219 w 4305219"/>
              <a:gd name="connsiteY2" fmla="*/ 6913983 h 6913983"/>
              <a:gd name="connsiteX3" fmla="*/ 1818156 w 4305219"/>
              <a:gd name="connsiteY3" fmla="*/ 6913983 h 6913983"/>
              <a:gd name="connsiteX4" fmla="*/ 1507580 w 4305219"/>
              <a:gd name="connsiteY4" fmla="*/ 6681739 h 6913983"/>
              <a:gd name="connsiteX5" fmla="*/ 0 w 4305219"/>
              <a:gd name="connsiteY5" fmla="*/ 3484983 h 6913983"/>
              <a:gd name="connsiteX6" fmla="*/ 1826504 w 4305219"/>
              <a:gd name="connsiteY6" fmla="*/ 49741 h 691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219" h="6913983">
                <a:moveTo>
                  <a:pt x="1904091" y="0"/>
                </a:moveTo>
                <a:lnTo>
                  <a:pt x="4305219" y="0"/>
                </a:lnTo>
                <a:lnTo>
                  <a:pt x="4305219" y="6913983"/>
                </a:lnTo>
                <a:lnTo>
                  <a:pt x="1818156" y="6913983"/>
                </a:lnTo>
                <a:lnTo>
                  <a:pt x="1507580" y="6681739"/>
                </a:lnTo>
                <a:cubicBezTo>
                  <a:pt x="586863" y="5921896"/>
                  <a:pt x="0" y="4771974"/>
                  <a:pt x="0" y="3484983"/>
                </a:cubicBezTo>
                <a:cubicBezTo>
                  <a:pt x="0" y="2054993"/>
                  <a:pt x="724522" y="794225"/>
                  <a:pt x="1826504" y="4974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noAutofit/>
          </a:bodyPr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81322FE-E286-E344-B332-CF37E6CAD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2322728"/>
            <a:ext cx="5751389" cy="4032225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8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22" r:id="rId3"/>
    <p:sldLayoutId id="2147483708" r:id="rId4"/>
    <p:sldLayoutId id="2147483709" r:id="rId5"/>
    <p:sldLayoutId id="2147483716" r:id="rId6"/>
    <p:sldLayoutId id="2147483710" r:id="rId7"/>
    <p:sldLayoutId id="2147483724" r:id="rId8"/>
    <p:sldLayoutId id="2147483711" r:id="rId9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17872" y="1378040"/>
            <a:ext cx="7356255" cy="1440244"/>
          </a:xfrm>
        </p:spPr>
        <p:txBody>
          <a:bodyPr/>
          <a:lstStyle/>
          <a:p>
            <a:r>
              <a:rPr lang="fa-IR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به نام خدا</a:t>
            </a:r>
            <a:endParaRPr lang="fa-IR" dirty="0">
              <a:solidFill>
                <a:schemeClr val="accent4">
                  <a:lumMod val="50000"/>
                </a:schemeClr>
              </a:solidFill>
              <a:cs typeface="A Dast Nevis" panose="03000400000000000000" pitchFamily="66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417872" y="3284113"/>
            <a:ext cx="7356255" cy="2135961"/>
          </a:xfrm>
        </p:spPr>
        <p:txBody>
          <a:bodyPr>
            <a:normAutofit/>
          </a:bodyPr>
          <a:lstStyle/>
          <a:p>
            <a:r>
              <a:rPr lang="fa-I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 Dast Nevis" panose="03000400000000000000" pitchFamily="66" charset="-78"/>
              </a:rPr>
              <a:t>بررسی سایت در زمینه دسترسی ها</a:t>
            </a:r>
            <a:endParaRPr lang="fa-IR" sz="1800" dirty="0" smtClean="0">
              <a:solidFill>
                <a:schemeClr val="tx1">
                  <a:lumMod val="75000"/>
                  <a:lumOff val="25000"/>
                </a:schemeClr>
              </a:solidFill>
              <a:cs typeface="A Dast Nevis" panose="03000400000000000000" pitchFamily="66" charset="-78"/>
            </a:endParaRPr>
          </a:p>
          <a:p>
            <a:endParaRPr lang="fa-IR" sz="1400" dirty="0" smtClean="0">
              <a:solidFill>
                <a:schemeClr val="tx1">
                  <a:lumMod val="75000"/>
                  <a:lumOff val="25000"/>
                </a:schemeClr>
              </a:solidFill>
              <a:cs typeface="A Dast Nevis" panose="03000400000000000000" pitchFamily="66" charset="-78"/>
            </a:endParaRPr>
          </a:p>
          <a:p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 Dast Nevis" panose="03000400000000000000" pitchFamily="66" charset="-78"/>
              </a:rPr>
              <a:t>فاطمه سادت منوری</a:t>
            </a:r>
            <a:endParaRPr lang="fa-IR" dirty="0">
              <a:solidFill>
                <a:schemeClr val="tx1">
                  <a:lumMod val="75000"/>
                  <a:lumOff val="25000"/>
                </a:schemeClr>
              </a:solidFill>
              <a:cs typeface="A Dast Nevis" panose="03000400000000000000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908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5" y="1661375"/>
            <a:ext cx="10844012" cy="4713665"/>
          </a:xfrm>
        </p:spPr>
        <p:txBody>
          <a:bodyPr>
            <a:normAutofit/>
          </a:bodyPr>
          <a:lstStyle/>
          <a:p>
            <a:r>
              <a:rPr lang="fa-IR" sz="32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دسترسی :</a:t>
            </a:r>
            <a:endParaRPr lang="fa-IR" sz="3200" dirty="0">
              <a:solidFill>
                <a:schemeClr val="accent4">
                  <a:lumMod val="50000"/>
                </a:schemeClr>
              </a:solidFill>
              <a:cs typeface="A Dast Nevis" panose="03000400000000000000" pitchFamily="66" charset="-78"/>
            </a:endParaRP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 در </a:t>
            </a:r>
            <a:r>
              <a:rPr lang="fa-IR" sz="2800" dirty="0">
                <a:cs typeface="A Dast Nevis" panose="03000400000000000000" pitchFamily="66" charset="-78"/>
              </a:rPr>
              <a:t>رابطه با ارتباط میان سایت و معابر اصلی و فرعی... </a:t>
            </a:r>
            <a:endParaRPr lang="fa-IR" sz="2800" dirty="0" smtClean="0">
              <a:cs typeface="A Dast Nevis" panose="03000400000000000000" pitchFamily="66" charset="-78"/>
            </a:endParaRP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از </a:t>
            </a:r>
            <a:r>
              <a:rPr lang="fa-IR" sz="2800" dirty="0">
                <a:cs typeface="A Dast Nevis" panose="03000400000000000000" pitchFamily="66" charset="-78"/>
              </a:rPr>
              <a:t>طریق عکس های هوایی و نقشه های موقعیت زمین نیز انجام گیرد. تعیین فاصله </a:t>
            </a:r>
          </a:p>
          <a:p>
            <a:pPr marL="0" indent="0">
              <a:buNone/>
            </a:pPr>
            <a:r>
              <a:rPr lang="fa-IR" sz="2800" dirty="0" smtClean="0">
                <a:cs typeface="A Dast Nevis" panose="03000400000000000000" pitchFamily="66" charset="-78"/>
              </a:rPr>
              <a:t>   زمانی </a:t>
            </a:r>
            <a:r>
              <a:rPr lang="fa-IR" sz="2800" dirty="0">
                <a:cs typeface="A Dast Nevis" panose="03000400000000000000" pitchFamily="66" charset="-78"/>
              </a:rPr>
              <a:t>و فیزیکی زمین از نقاط اصلی بسیار مهم است که از طریق رانندگی یا پیاده روی در </a:t>
            </a:r>
            <a:r>
              <a:rPr lang="fa-IR" sz="2800" dirty="0" smtClean="0">
                <a:cs typeface="A Dast Nevis" panose="03000400000000000000" pitchFamily="66" charset="-78"/>
              </a:rPr>
              <a:t>   </a:t>
            </a: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 اطراف </a:t>
            </a:r>
            <a:r>
              <a:rPr lang="fa-IR" sz="2800" dirty="0">
                <a:cs typeface="A Dast Nevis" panose="03000400000000000000" pitchFamily="66" charset="-78"/>
              </a:rPr>
              <a:t>سایت انجام میگیرد.</a:t>
            </a:r>
          </a:p>
          <a:p>
            <a:endParaRPr lang="fa-IR" sz="2800" dirty="0">
              <a:cs typeface="A Dast Nevis" panose="03000400000000000000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634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7769" y="1455312"/>
            <a:ext cx="5241702" cy="4932607"/>
          </a:xfrm>
        </p:spPr>
        <p:txBody>
          <a:bodyPr>
            <a:normAutofit fontScale="92500" lnSpcReduction="10000"/>
          </a:bodyPr>
          <a:lstStyle/>
          <a:p>
            <a:r>
              <a:rPr lang="fa-IR" sz="2800" dirty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مسیر :</a:t>
            </a:r>
          </a:p>
          <a:p>
            <a:pPr marL="0" indent="0">
              <a:buNone/>
            </a:pPr>
            <a:r>
              <a:rPr lang="fa-IR" sz="2800" dirty="0" smtClean="0">
                <a:cs typeface="A Dast Nevis" panose="03000400000000000000" pitchFamily="66" charset="-78"/>
              </a:rPr>
              <a:t>  کلیه </a:t>
            </a:r>
            <a:r>
              <a:rPr lang="fa-IR" sz="2800" dirty="0">
                <a:cs typeface="A Dast Nevis" panose="03000400000000000000" pitchFamily="66" charset="-78"/>
              </a:rPr>
              <a:t>مسیرهایی که به سایت منتهی می شود را ما </a:t>
            </a:r>
            <a:r>
              <a:rPr lang="fa-IR" sz="2800" dirty="0" smtClean="0">
                <a:cs typeface="A Dast Nevis" panose="03000400000000000000" pitchFamily="66" charset="-78"/>
              </a:rPr>
              <a:t> </a:t>
            </a: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باید </a:t>
            </a:r>
            <a:r>
              <a:rPr lang="fa-IR" sz="2800" dirty="0">
                <a:cs typeface="A Dast Nevis" panose="03000400000000000000" pitchFamily="66" charset="-78"/>
              </a:rPr>
              <a:t>در تحلیل سایت مشخص کنیم و علاوه بر </a:t>
            </a:r>
            <a:r>
              <a:rPr lang="fa-IR" sz="2800" dirty="0" smtClean="0">
                <a:cs typeface="A Dast Nevis" panose="03000400000000000000" pitchFamily="66" charset="-78"/>
              </a:rPr>
              <a:t> </a:t>
            </a: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 آن باید </a:t>
            </a:r>
            <a:r>
              <a:rPr lang="fa-IR" sz="2800" dirty="0">
                <a:cs typeface="A Dast Nevis" panose="03000400000000000000" pitchFamily="66" charset="-78"/>
              </a:rPr>
              <a:t>جنس مصالح کف پوش ها را نیز </a:t>
            </a:r>
            <a:r>
              <a:rPr lang="fa-IR" sz="2800" dirty="0" smtClean="0">
                <a:cs typeface="A Dast Nevis" panose="03000400000000000000" pitchFamily="66" charset="-78"/>
              </a:rPr>
              <a:t> </a:t>
            </a: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 بیان </a:t>
            </a:r>
            <a:r>
              <a:rPr lang="fa-IR" sz="2800" dirty="0">
                <a:cs typeface="A Dast Nevis" panose="03000400000000000000" pitchFamily="66" charset="-78"/>
              </a:rPr>
              <a:t>کنیم</a:t>
            </a:r>
            <a:r>
              <a:rPr lang="fa-IR" sz="2800" dirty="0" smtClean="0">
                <a:cs typeface="A Dast Nevis" panose="03000400000000000000" pitchFamily="66" charset="-78"/>
              </a:rPr>
              <a:t>: راه </a:t>
            </a:r>
            <a:r>
              <a:rPr lang="fa-IR" sz="2800" dirty="0">
                <a:cs typeface="A Dast Nevis" panose="03000400000000000000" pitchFamily="66" charset="-78"/>
              </a:rPr>
              <a:t>آسفالته </a:t>
            </a:r>
            <a:r>
              <a:rPr lang="fa-IR" sz="2800" dirty="0" smtClean="0">
                <a:cs typeface="A Dast Nevis" panose="03000400000000000000" pitchFamily="66" charset="-78"/>
              </a:rPr>
              <a:t>" </a:t>
            </a:r>
            <a:r>
              <a:rPr lang="fa-IR" sz="2800" dirty="0">
                <a:cs typeface="A Dast Nevis" panose="03000400000000000000" pitchFamily="66" charset="-78"/>
              </a:rPr>
              <a:t>آسفالت گرم یا سرد </a:t>
            </a:r>
            <a:r>
              <a:rPr lang="fa-IR" sz="2800" dirty="0" smtClean="0">
                <a:cs typeface="A Dast Nevis" panose="03000400000000000000" pitchFamily="66" charset="-78"/>
              </a:rPr>
              <a:t> "</a:t>
            </a: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 راه </a:t>
            </a:r>
            <a:r>
              <a:rPr lang="fa-IR" sz="2800" dirty="0">
                <a:cs typeface="A Dast Nevis" panose="03000400000000000000" pitchFamily="66" charset="-78"/>
              </a:rPr>
              <a:t>مالرو ، راه پیاده یا سواره ، راه خاکی ، راه پر </a:t>
            </a:r>
            <a:r>
              <a:rPr lang="fa-IR" sz="2800" dirty="0" smtClean="0">
                <a:cs typeface="A Dast Nevis" panose="03000400000000000000" pitchFamily="66" charset="-78"/>
              </a:rPr>
              <a:t> </a:t>
            </a: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 ترافیک  </a:t>
            </a:r>
            <a:r>
              <a:rPr lang="fa-IR" sz="2800" dirty="0">
                <a:cs typeface="A Dast Nevis" panose="03000400000000000000" pitchFamily="66" charset="-78"/>
              </a:rPr>
              <a:t>و … .</a:t>
            </a:r>
          </a:p>
          <a:p>
            <a:endParaRPr lang="fa-IR" sz="2800" dirty="0">
              <a:cs typeface="A Dast Nevis" panose="03000400000000000000" pitchFamily="66" charset="-78"/>
            </a:endParaRPr>
          </a:p>
          <a:p>
            <a:r>
              <a:rPr lang="fa-IR" sz="2800" dirty="0" smtClean="0">
                <a:cs typeface="A Dast Nevis" panose="03000400000000000000" pitchFamily="66" charset="-78"/>
              </a:rPr>
              <a:t> </a:t>
            </a:r>
            <a:endParaRPr lang="fa-IR" sz="2800" dirty="0">
              <a:cs typeface="A Dast Nevis" panose="03000400000000000000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752" y="0"/>
            <a:ext cx="44201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48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5786" y="2318197"/>
            <a:ext cx="6065950" cy="1815922"/>
          </a:xfrm>
        </p:spPr>
        <p:txBody>
          <a:bodyPr>
            <a:normAutofit/>
          </a:bodyPr>
          <a:lstStyle/>
          <a:p>
            <a:r>
              <a:rPr lang="fa-IR" sz="2800" dirty="0">
                <a:cs typeface="A Dast Nevis" panose="03000400000000000000" pitchFamily="66" charset="-78"/>
              </a:rPr>
              <a:t>راه ها ، مسیرها و خیابان ها سلسله مراتبی برای خود دارند و بر اساس درجه بندی مشخص  </a:t>
            </a:r>
          </a:p>
          <a:p>
            <a:r>
              <a:rPr lang="fa-IR" sz="2800" dirty="0">
                <a:cs typeface="A Dast Nevis" panose="03000400000000000000" pitchFamily="66" charset="-78"/>
              </a:rPr>
              <a:t> می شوند : اصلی و یا فرعی و …</a:t>
            </a:r>
          </a:p>
          <a:p>
            <a:endParaRPr lang="fa-IR" sz="2800" dirty="0">
              <a:cs typeface="A Dast Nevis" panose="03000400000000000000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45" y="0"/>
            <a:ext cx="2627289" cy="684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0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0" y="1068948"/>
            <a:ext cx="10715223" cy="5267459"/>
          </a:xfrm>
        </p:spPr>
        <p:txBody>
          <a:bodyPr>
            <a:normAutofit lnSpcReduction="10000"/>
          </a:bodyPr>
          <a:lstStyle/>
          <a:p>
            <a:r>
              <a:rPr lang="fa-IR" sz="2800" dirty="0" smtClean="0">
                <a:cs typeface="A Dast Nevis" panose="03000400000000000000" pitchFamily="66" charset="-78"/>
              </a:rPr>
              <a:t> در </a:t>
            </a:r>
            <a:r>
              <a:rPr lang="fa-IR" sz="2800" dirty="0">
                <a:cs typeface="A Dast Nevis" panose="03000400000000000000" pitchFamily="66" charset="-78"/>
              </a:rPr>
              <a:t>بناهای متفاوت بسته به چگونگی ایجاب شرایط توسط کاربری آن بنا و نیز نوع استفاده </a:t>
            </a:r>
            <a:r>
              <a:rPr lang="fa-IR" sz="2800" dirty="0" smtClean="0">
                <a:cs typeface="A Dast Nevis" panose="03000400000000000000" pitchFamily="66" charset="-78"/>
              </a:rPr>
              <a:t> </a:t>
            </a:r>
          </a:p>
          <a:p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مخاطبین </a:t>
            </a:r>
            <a:r>
              <a:rPr lang="fa-IR" sz="2800" dirty="0">
                <a:cs typeface="A Dast Nevis" panose="03000400000000000000" pitchFamily="66" charset="-78"/>
              </a:rPr>
              <a:t>از آن، چگونگی ارتباط با همجواریها در سایت مربوطه و </a:t>
            </a:r>
            <a:r>
              <a:rPr lang="fa-IR" sz="2800" dirty="0" smtClean="0">
                <a:cs typeface="A Dast Nevis" panose="03000400000000000000" pitchFamily="66" charset="-78"/>
              </a:rPr>
              <a:t>خواسته‌ های </a:t>
            </a:r>
            <a:r>
              <a:rPr lang="fa-IR" sz="2800" dirty="0">
                <a:cs typeface="A Dast Nevis" panose="03000400000000000000" pitchFamily="66" charset="-78"/>
              </a:rPr>
              <a:t>لازم در طرح و </a:t>
            </a:r>
            <a:r>
              <a:rPr lang="fa-IR" sz="2800" dirty="0" smtClean="0">
                <a:cs typeface="A Dast Nevis" panose="03000400000000000000" pitchFamily="66" charset="-78"/>
              </a:rPr>
              <a:t> ...</a:t>
            </a:r>
          </a:p>
          <a:p>
            <a:r>
              <a:rPr lang="fa-IR" sz="2800" dirty="0" smtClean="0">
                <a:cs typeface="A Dast Nevis" panose="03000400000000000000" pitchFamily="66" charset="-78"/>
              </a:rPr>
              <a:t>  بایستی </a:t>
            </a:r>
            <a:r>
              <a:rPr lang="fa-IR" sz="2800" dirty="0">
                <a:cs typeface="A Dast Nevis" panose="03000400000000000000" pitchFamily="66" charset="-78"/>
              </a:rPr>
              <a:t>به گونه‌ای </a:t>
            </a:r>
            <a:r>
              <a:rPr lang="fa-IR" sz="2800" dirty="0" smtClean="0">
                <a:cs typeface="A Dast Nevis" panose="03000400000000000000" pitchFamily="66" charset="-78"/>
              </a:rPr>
              <a:t>دسترسی‌ ها </a:t>
            </a:r>
            <a:r>
              <a:rPr lang="fa-IR" sz="2800" dirty="0">
                <a:cs typeface="A Dast Nevis" panose="03000400000000000000" pitchFamily="66" charset="-78"/>
              </a:rPr>
              <a:t>به آن بنا را طراحی کرد که جلوی اختلالات و </a:t>
            </a:r>
            <a:r>
              <a:rPr lang="fa-IR" sz="2800" dirty="0" smtClean="0">
                <a:cs typeface="A Dast Nevis" panose="03000400000000000000" pitchFamily="66" charset="-78"/>
              </a:rPr>
              <a:t>ناهماهنگی‌ها </a:t>
            </a:r>
            <a:r>
              <a:rPr lang="fa-IR" sz="2800" dirty="0">
                <a:cs typeface="A Dast Nevis" panose="03000400000000000000" pitchFamily="66" charset="-78"/>
              </a:rPr>
              <a:t>تا حد </a:t>
            </a:r>
            <a:endParaRPr lang="fa-IR" sz="2800" dirty="0" smtClean="0">
              <a:cs typeface="A Dast Nevis" panose="03000400000000000000" pitchFamily="66" charset="-78"/>
            </a:endParaRPr>
          </a:p>
          <a:p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 امکان </a:t>
            </a:r>
            <a:r>
              <a:rPr lang="fa-IR" sz="2800" dirty="0">
                <a:cs typeface="A Dast Nevis" panose="03000400000000000000" pitchFamily="66" charset="-78"/>
              </a:rPr>
              <a:t>گرفته شود</a:t>
            </a:r>
            <a:r>
              <a:rPr lang="fa-IR" sz="2800" dirty="0" smtClean="0">
                <a:cs typeface="A Dast Nevis" panose="03000400000000000000" pitchFamily="66" charset="-78"/>
              </a:rPr>
              <a:t>.</a:t>
            </a:r>
          </a:p>
          <a:p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برای </a:t>
            </a:r>
            <a:r>
              <a:rPr lang="fa-IR" sz="2800" dirty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مثال </a:t>
            </a:r>
            <a:r>
              <a:rPr lang="fa-IR" sz="2800" dirty="0">
                <a:cs typeface="A Dast Nevis" panose="03000400000000000000" pitchFamily="66" charset="-78"/>
              </a:rPr>
              <a:t>در یک رستوران با توجه به خطرات تردد اتومبیل در اتوبان اصلی بهتر است تا </a:t>
            </a:r>
            <a:r>
              <a:rPr lang="fa-IR" sz="2800" dirty="0" smtClean="0">
                <a:cs typeface="A Dast Nevis" panose="03000400000000000000" pitchFamily="66" charset="-78"/>
              </a:rPr>
              <a:t> </a:t>
            </a:r>
          </a:p>
          <a:p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حد </a:t>
            </a:r>
            <a:r>
              <a:rPr lang="fa-IR" sz="2800" dirty="0">
                <a:cs typeface="A Dast Nevis" panose="03000400000000000000" pitchFamily="66" charset="-78"/>
              </a:rPr>
              <a:t>ممکن بنا را از مسیر اصلی فاصله داده و در عین حال باید پارکینگ </a:t>
            </a:r>
            <a:r>
              <a:rPr lang="fa-IR" sz="2800" dirty="0" smtClean="0">
                <a:cs typeface="A Dast Nevis" panose="03000400000000000000" pitchFamily="66" charset="-78"/>
              </a:rPr>
              <a:t>اتومبیل ها </a:t>
            </a:r>
            <a:r>
              <a:rPr lang="fa-IR" sz="2800" dirty="0">
                <a:cs typeface="A Dast Nevis" panose="03000400000000000000" pitchFamily="66" charset="-78"/>
              </a:rPr>
              <a:t>به </a:t>
            </a:r>
            <a:r>
              <a:rPr lang="fa-IR" sz="2800" dirty="0" smtClean="0">
                <a:cs typeface="A Dast Nevis" panose="03000400000000000000" pitchFamily="66" charset="-78"/>
              </a:rPr>
              <a:t>منظور </a:t>
            </a:r>
          </a:p>
          <a:p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دسترسی </a:t>
            </a:r>
            <a:r>
              <a:rPr lang="fa-IR" sz="2800" dirty="0">
                <a:cs typeface="A Dast Nevis" panose="03000400000000000000" pitchFamily="66" charset="-78"/>
              </a:rPr>
              <a:t>راحت نزدیک به اتوبان و قبل از بنای اصلی و رستوران قرار بگیرد. </a:t>
            </a:r>
            <a:endParaRPr lang="fa-IR" sz="2800" dirty="0" smtClean="0">
              <a:cs typeface="A Dast Nevis" panose="03000400000000000000" pitchFamily="66" charset="-78"/>
            </a:endParaRPr>
          </a:p>
          <a:p>
            <a:pPr marL="0" indent="0">
              <a:buNone/>
            </a:pPr>
            <a:r>
              <a:rPr lang="fa-IR" sz="2800" dirty="0">
                <a:cs typeface="A Dast Nevis" panose="03000400000000000000" pitchFamily="66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841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3674" y="895084"/>
            <a:ext cx="6272012" cy="5962916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 نحوه </a:t>
            </a:r>
            <a:r>
              <a:rPr lang="fa-IR" sz="2800" dirty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تحلیل 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سایت شبکه </a:t>
            </a:r>
            <a:r>
              <a:rPr lang="fa-IR" sz="2800" dirty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دسترسی (معابر)</a:t>
            </a:r>
          </a:p>
          <a:p>
            <a:r>
              <a:rPr lang="fa-IR" sz="2800" dirty="0" smtClean="0">
                <a:cs typeface="A Dast Nevis" panose="03000400000000000000" pitchFamily="66" charset="-78"/>
              </a:rPr>
              <a:t> درجه‌ </a:t>
            </a:r>
            <a:r>
              <a:rPr lang="fa-IR" sz="2800" dirty="0">
                <a:cs typeface="A Dast Nevis" panose="03000400000000000000" pitchFamily="66" charset="-78"/>
              </a:rPr>
              <a:t>بندی معابر اطراف و منتهی به زمین پروژه یکی از موارد مهم در تحلیل سایت است. در </a:t>
            </a:r>
            <a:r>
              <a:rPr lang="fa-IR" sz="2800" dirty="0" smtClean="0">
                <a:cs typeface="A Dast Nevis" panose="03000400000000000000" pitchFamily="66" charset="-78"/>
              </a:rPr>
              <a:t>این </a:t>
            </a:r>
            <a:r>
              <a:rPr lang="fa-IR" sz="2800" dirty="0">
                <a:cs typeface="A Dast Nevis" panose="03000400000000000000" pitchFamily="66" charset="-78"/>
              </a:rPr>
              <a:t>مرحله </a:t>
            </a:r>
            <a:endParaRPr lang="fa-IR" sz="2800" dirty="0" smtClean="0">
              <a:cs typeface="A Dast Nevis" panose="03000400000000000000" pitchFamily="66" charset="-78"/>
            </a:endParaRPr>
          </a:p>
          <a:p>
            <a:r>
              <a:rPr lang="fa-IR" sz="2800" dirty="0" smtClean="0">
                <a:cs typeface="A Dast Nevis" panose="03000400000000000000" pitchFamily="66" charset="-78"/>
              </a:rPr>
              <a:t>ارتباط </a:t>
            </a:r>
            <a:r>
              <a:rPr lang="fa-IR" sz="2800" dirty="0">
                <a:cs typeface="A Dast Nevis" panose="03000400000000000000" pitchFamily="66" charset="-78"/>
              </a:rPr>
              <a:t>میان سایت و معابر اصلی و فرعی مورد مطالعه قرار </a:t>
            </a:r>
            <a:endParaRPr lang="fa-IR" sz="2800" dirty="0" smtClean="0">
              <a:cs typeface="A Dast Nevis" panose="03000400000000000000" pitchFamily="66" charset="-78"/>
            </a:endParaRPr>
          </a:p>
          <a:p>
            <a:r>
              <a:rPr lang="fa-IR" sz="2800" dirty="0" smtClean="0">
                <a:cs typeface="A Dast Nevis" panose="03000400000000000000" pitchFamily="66" charset="-78"/>
              </a:rPr>
              <a:t>می‌ </a:t>
            </a:r>
            <a:r>
              <a:rPr lang="fa-IR" sz="2800" dirty="0">
                <a:cs typeface="A Dast Nevis" panose="03000400000000000000" pitchFamily="66" charset="-78"/>
              </a:rPr>
              <a:t>گیرد که می ‌تواند از </a:t>
            </a:r>
            <a:r>
              <a:rPr lang="fa-IR" sz="2800" dirty="0" smtClean="0">
                <a:cs typeface="A Dast Nevis" panose="03000400000000000000" pitchFamily="66" charset="-78"/>
              </a:rPr>
              <a:t>طریق </a:t>
            </a:r>
          </a:p>
          <a:p>
            <a:r>
              <a:rPr lang="fa-IR" sz="2800" dirty="0" smtClean="0">
                <a:cs typeface="A Dast Nevis" panose="03000400000000000000" pitchFamily="66" charset="-78"/>
              </a:rPr>
              <a:t>حضوردرسایت،عکس‌های </a:t>
            </a:r>
            <a:r>
              <a:rPr lang="fa-IR" sz="2800" dirty="0">
                <a:cs typeface="A Dast Nevis" panose="03000400000000000000" pitchFamily="66" charset="-78"/>
              </a:rPr>
              <a:t>هوایی و </a:t>
            </a:r>
            <a:r>
              <a:rPr lang="fa-IR" sz="2800" dirty="0" smtClean="0">
                <a:cs typeface="A Dast Nevis" panose="03000400000000000000" pitchFamily="66" charset="-78"/>
              </a:rPr>
              <a:t>نقشه‌های </a:t>
            </a:r>
          </a:p>
          <a:p>
            <a:r>
              <a:rPr lang="fa-IR" sz="2800" dirty="0" smtClean="0">
                <a:cs typeface="A Dast Nevis" panose="03000400000000000000" pitchFamily="66" charset="-78"/>
              </a:rPr>
              <a:t>موقعیت </a:t>
            </a:r>
            <a:r>
              <a:rPr lang="fa-IR" sz="2800" dirty="0">
                <a:cs typeface="A Dast Nevis" panose="03000400000000000000" pitchFamily="66" charset="-78"/>
              </a:rPr>
              <a:t>زمین انجام پذیرد. </a:t>
            </a:r>
            <a:r>
              <a:rPr lang="fa-IR" sz="2800" dirty="0" smtClean="0">
                <a:cs typeface="A Dast Nevis" panose="03000400000000000000" pitchFamily="66" charset="-78"/>
              </a:rPr>
              <a:t> </a:t>
            </a:r>
          </a:p>
          <a:p>
            <a:r>
              <a:rPr lang="fa-IR" sz="2800" dirty="0">
                <a:cs typeface="A Dast Nevis" panose="03000400000000000000" pitchFamily="66" charset="-78"/>
              </a:rPr>
              <a:t> </a:t>
            </a:r>
            <a:r>
              <a:rPr lang="fa-IR" sz="2800" dirty="0" smtClean="0">
                <a:cs typeface="A Dast Nevis" panose="03000400000000000000" pitchFamily="66" charset="-78"/>
              </a:rPr>
              <a:t>به‌عنوان </a:t>
            </a:r>
            <a:r>
              <a:rPr lang="fa-IR" sz="2800" dirty="0">
                <a:cs typeface="A Dast Nevis" panose="03000400000000000000" pitchFamily="66" charset="-78"/>
              </a:rPr>
              <a:t>‌مثال انجام این مرحله تأثیر بسیار زیادی </a:t>
            </a:r>
            <a:endParaRPr lang="fa-IR" sz="2800" dirty="0" smtClean="0">
              <a:cs typeface="A Dast Nevis" panose="03000400000000000000" pitchFamily="66" charset="-78"/>
            </a:endParaRPr>
          </a:p>
          <a:p>
            <a:r>
              <a:rPr lang="fa-IR" sz="2800" dirty="0" smtClean="0">
                <a:cs typeface="A Dast Nevis" panose="03000400000000000000" pitchFamily="66" charset="-78"/>
              </a:rPr>
              <a:t>در </a:t>
            </a:r>
            <a:r>
              <a:rPr lang="fa-IR" sz="2800" dirty="0">
                <a:cs typeface="A Dast Nevis" panose="03000400000000000000" pitchFamily="66" charset="-78"/>
              </a:rPr>
              <a:t>تعین مکان ورودی اصلی پروژه </a:t>
            </a:r>
            <a:r>
              <a:rPr lang="fa-IR" sz="2800" dirty="0" smtClean="0">
                <a:cs typeface="A Dast Nevis" panose="03000400000000000000" pitchFamily="66" charset="-78"/>
              </a:rPr>
              <a:t>خواهد </a:t>
            </a:r>
            <a:r>
              <a:rPr lang="fa-IR" sz="2800" dirty="0">
                <a:cs typeface="A Dast Nevis" panose="03000400000000000000" pitchFamily="66" charset="-78"/>
              </a:rPr>
              <a:t>داشت.</a:t>
            </a:r>
          </a:p>
          <a:p>
            <a:endParaRPr lang="fa-IR" sz="2800" dirty="0">
              <a:cs typeface="A Dast Nevis" panose="03000400000000000000" pitchFamily="66" charset="-78"/>
            </a:endParaRPr>
          </a:p>
          <a:p>
            <a:endParaRPr lang="fa-IR" sz="2800" dirty="0">
              <a:cs typeface="A Dast Nevis" panose="03000400000000000000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6" y="0"/>
            <a:ext cx="5388429" cy="685800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3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55" y="2422740"/>
            <a:ext cx="3374265" cy="3812079"/>
          </a:xfrm>
        </p:spPr>
        <p:txBody>
          <a:bodyPr>
            <a:normAutofit fontScale="92500" lnSpcReduction="10000"/>
          </a:bodyPr>
          <a:lstStyle/>
          <a:p>
            <a:r>
              <a:rPr lang="fa-IR" sz="32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لبه </a:t>
            </a:r>
            <a:r>
              <a:rPr lang="fa-IR" sz="3200" dirty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سخت </a:t>
            </a:r>
            <a:r>
              <a:rPr lang="fa-IR" sz="32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:</a:t>
            </a:r>
          </a:p>
          <a:p>
            <a:r>
              <a:rPr lang="fa-IR" sz="2800" dirty="0" smtClean="0">
                <a:cs typeface="A Dast Nevis" panose="03000400000000000000" pitchFamily="66" charset="-78"/>
              </a:rPr>
              <a:t>یک </a:t>
            </a:r>
            <a:r>
              <a:rPr lang="fa-IR" sz="2800" dirty="0">
                <a:cs typeface="A Dast Nevis" panose="03000400000000000000" pitchFamily="66" charset="-78"/>
              </a:rPr>
              <a:t>طرف مسیر از درخت یا رود و... پوشیده شده و طرف دیگر دیوار یا ...</a:t>
            </a:r>
          </a:p>
          <a:p>
            <a:r>
              <a:rPr lang="fa-IR" sz="3200" dirty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لبه نرم </a:t>
            </a:r>
            <a:r>
              <a:rPr lang="fa-IR" sz="32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:</a:t>
            </a:r>
          </a:p>
          <a:p>
            <a:r>
              <a:rPr lang="fa-IR" sz="2800" dirty="0" smtClean="0">
                <a:cs typeface="A Dast Nevis" panose="03000400000000000000" pitchFamily="66" charset="-78"/>
              </a:rPr>
              <a:t>هر </a:t>
            </a:r>
            <a:r>
              <a:rPr lang="fa-IR" sz="2800" dirty="0">
                <a:cs typeface="A Dast Nevis" panose="03000400000000000000" pitchFamily="66" charset="-78"/>
              </a:rPr>
              <a:t>دو طرف لبه ي نرم یا لبه ي طبیعی با رود ، درخت و.... مشخص میشود .</a:t>
            </a:r>
          </a:p>
          <a:p>
            <a:endParaRPr lang="fa-IR" sz="2800" dirty="0">
              <a:cs typeface="A Dast Nevis" panose="03000400000000000000" pitchFamily="66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25" y="255603"/>
            <a:ext cx="2074894" cy="39020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72" y="4312190"/>
            <a:ext cx="6397849" cy="22849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97776" y="1048070"/>
            <a:ext cx="96372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cs typeface="A Dast Nevis" panose="03000400000000000000" pitchFamily="66" charset="-78"/>
              </a:rPr>
              <a:t>لبه نرم</a:t>
            </a:r>
            <a:endParaRPr lang="fa-IR" sz="2800" dirty="0">
              <a:cs typeface="A Dast Nevis" panose="03000400000000000000" pitchFamily="66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4312" y="3128821"/>
            <a:ext cx="878767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fa-IR" sz="2800" dirty="0" smtClean="0">
                <a:cs typeface="A Dast Nevis" panose="03000400000000000000" pitchFamily="66" charset="-78"/>
              </a:rPr>
              <a:t>لبه </a:t>
            </a:r>
          </a:p>
          <a:p>
            <a:pPr algn="r" rtl="1"/>
            <a:r>
              <a:rPr lang="fa-IR" sz="2800" dirty="0" smtClean="0">
                <a:cs typeface="A Dast Nevis" panose="03000400000000000000" pitchFamily="66" charset="-78"/>
              </a:rPr>
              <a:t>سخت</a:t>
            </a:r>
            <a:endParaRPr lang="fa-IR" sz="3200" dirty="0">
              <a:cs typeface="A Dast Nevis" panose="03000400000000000000" pitchFamily="66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45118" y="1648563"/>
            <a:ext cx="1269042" cy="0"/>
          </a:xfrm>
          <a:prstGeom prst="straightConnector1">
            <a:avLst/>
          </a:prstGeom>
          <a:ln w="76200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59828" y="447905"/>
            <a:ext cx="2910625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لبه ها:</a:t>
            </a:r>
          </a:p>
          <a:p>
            <a:pPr algn="r" rtl="1"/>
            <a:r>
              <a:rPr lang="fa-I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 Dast Nevis" panose="03000400000000000000" pitchFamily="66" charset="-78"/>
              </a:rPr>
              <a:t>به کناره مسیر لبه گویند.</a:t>
            </a:r>
          </a:p>
          <a:p>
            <a:pPr algn="r" rtl="1"/>
            <a:endParaRPr lang="fa-IR" sz="2800" dirty="0" smtClean="0">
              <a:solidFill>
                <a:schemeClr val="accent4">
                  <a:lumMod val="50000"/>
                </a:schemeClr>
              </a:solidFill>
              <a:cs typeface="A Dast Nevis" panose="03000400000000000000" pitchFamily="66" charset="-78"/>
            </a:endParaRPr>
          </a:p>
          <a:p>
            <a:pPr algn="r" rtl="1"/>
            <a:r>
              <a:rPr lang="fa-IR" sz="3200" dirty="0" smtClean="0">
                <a:solidFill>
                  <a:schemeClr val="accent4">
                    <a:lumMod val="50000"/>
                  </a:schemeClr>
                </a:solidFill>
                <a:cs typeface="A Dast Nevis" panose="03000400000000000000" pitchFamily="66" charset="-78"/>
              </a:rPr>
              <a:t>انواع لبه :</a:t>
            </a:r>
          </a:p>
          <a:p>
            <a:pPr algn="r" rtl="1"/>
            <a:r>
              <a:rPr lang="fa-I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 Dast Nevis" panose="03000400000000000000" pitchFamily="66" charset="-78"/>
              </a:rPr>
              <a:t>لبه سخت ، لبه نرم</a:t>
            </a:r>
            <a:endParaRPr lang="fa-IR" sz="2800" dirty="0">
              <a:solidFill>
                <a:schemeClr val="tx1">
                  <a:lumMod val="75000"/>
                  <a:lumOff val="25000"/>
                </a:schemeClr>
              </a:solidFill>
              <a:cs typeface="A Dast Nevis" panose="03000400000000000000" pitchFamily="66" charset="-7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83079" y="3153834"/>
            <a:ext cx="16465" cy="1003810"/>
          </a:xfrm>
          <a:prstGeom prst="straightConnector1">
            <a:avLst/>
          </a:prstGeom>
          <a:ln w="76200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9136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rights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3_Win32_AS_v2" id="{CF4846AB-E769-4F64-85D9-28E4AEB533C2}" vid="{4425D9ED-C4EC-465B-AB7E-72A929978A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F4328E-77DF-41E8-952F-124AE19F1F7C}">
  <ds:schemaRefs>
    <ds:schemaRef ds:uri="http://www.w3.org/XML/1998/namespace"/>
    <ds:schemaRef ds:uri="http://purl.org/dc/dcmitype/"/>
    <ds:schemaRef ds:uri="71af3243-3dd4-4a8d-8c0d-dd76da1f02a5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16c05727-aa75-4e4a-9b5f-8a80a116589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A7FA506-1E93-4CA4-B270-1F08FD18C3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FE978-FCBC-4C90-A410-B547AA706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Light sales pitch presentation</Template>
  <TotalTime>0</TotalTime>
  <Words>417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 Dast Nevis</vt:lpstr>
      <vt:lpstr>Calibri</vt:lpstr>
      <vt:lpstr>Consolas</vt:lpstr>
      <vt:lpstr>Verdana</vt:lpstr>
      <vt:lpstr>RetrospectVTI</vt:lpstr>
      <vt:lpstr>به نام خدا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2021-02-28T16:07:40Z</dcterms:created>
  <dcterms:modified xsi:type="dcterms:W3CDTF">2021-02-28T19:37:58Z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